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327"/>
  </p:normalViewPr>
  <p:slideViewPr>
    <p:cSldViewPr snapToGrid="0">
      <p:cViewPr varScale="1">
        <p:scale>
          <a:sx n="128" d="100"/>
          <a:sy n="128" d="100"/>
        </p:scale>
        <p:origin x="17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C0F0FE-BB58-3604-27FC-6536288CC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9084ECC-CC46-CB32-AD4D-263067489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25C7CDF-69E5-53AE-94CE-6CD49342A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2D55FC-E733-2CE0-0A7C-821433B42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57754CE-0CAE-516C-EF52-806D33702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425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55F52F-363B-4024-C97B-0D0B1DD05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910F456-FCC8-9BC6-EE11-D14C903C7A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90567A6-0DD3-3CCC-6FA3-F6A36711F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CF81FA-3E9E-4BF9-308C-412CAC7E8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C6D8989-6754-AB97-04B8-3C743F159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777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E43EDDE-76A0-46D4-F16F-EA620D7478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389C5EB-0FFF-BD6B-B9C0-4F70C14BA3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CFAAE66-DF78-0532-85F3-6D8948AB6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08075F4-829F-F8CF-5008-C3EF7E5F6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F8515D-5330-861C-DF5E-A3F2BEEFD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59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A19E36-00A2-C2CF-D158-64EA9786B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23DC18A-6143-AB63-2D4A-455FA9C1F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9075F1A-6372-69A1-4699-FAFF2E7CD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62A874C-6BB2-DBBD-741A-E2AB15312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7410C67-DECE-8097-41B2-9653A607C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19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DCC653-39D8-1472-F838-FE257CF68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3A81969-995A-C250-BE19-293ED812E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2BCBB10-42CE-736E-9A11-2293822C3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8EA208-E757-590E-6E4C-F17E7199F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AFA92A-EF41-99BC-7D59-5EE00B891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856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3B79B8-7B72-B7A0-AA1A-A83A98960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77C3FB-AC6B-ED72-F174-0D714F8129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4292D4D-8BF1-8497-2970-F340F0FF98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48ADD93-3911-B214-7EE5-8B15DF55F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2105E57-557C-C54D-68A3-1E5599C5C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A32299B-8B06-2CF2-D301-BFB926D31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679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B0558F-AE1E-C1FC-9970-AD3B43D94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59DED99-23D0-FD8D-A098-5212D4CFF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13707F4-293C-E535-213C-5B7BEF838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21688A9-A534-AFC7-4F19-511EE7CBC9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A5FE3E7-6D27-20FB-734D-174AA09AFC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E461F78-EA98-11F9-16F6-91D9592F2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309EB75-1145-0464-30C2-8E988A76B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89E0CCF-44EF-5109-A6A0-009E7D924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03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320773-DDE3-73B2-B2A4-22EE0E252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23CD5E0-FD5D-E142-C667-D4E334F70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00DA9D9-1E4A-E36A-FB8B-08EA0534B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1B7C01E-0870-C606-A210-E22688B0D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00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38B6E38-6E5D-47BC-69A3-76EFF3333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4053C20-2DB9-CF55-2C27-B6C6EE92D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5AF79A8-D044-D8D2-09E2-CDD0B506C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691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6857B5-2F11-CE1B-C541-98A03F093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9D276A8-F107-AC1F-530E-B3FBD0255F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A84B9E-6BAD-F14D-2B8B-B59DF6B3F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3156807-761F-C79C-AF91-BB35A5048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1196346-2A78-A6E1-742A-5C6E59E85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4308758-4102-96A4-73E7-2D3042850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259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711BA6-BB2F-4A12-948C-0C0819B79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4A3B7E4-5EDC-5C48-6B1D-C13E06470F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98412DB-72CE-A48D-CB2E-C9AA4C10A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17C1120-2167-1B2D-85F0-5012BCF4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330A170-9899-E224-599E-96524DC90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5935A78-39CE-026B-203E-145AD6A78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010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F2219AA-BCDE-3D37-FB31-ECE8CA3C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D081721-0F22-1F5D-E1FF-50EFCFAA7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9935343-4971-B561-60F2-4EF2204584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5AC1A-5D23-6E46-B2C9-CB6F264B27D1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A3D51D7-7A52-6589-9C60-9604CCC590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CD51600-57DD-0A9F-2345-0FCDA50773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C575E-E1C1-B043-BF40-E4C58BFD7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08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カレンダー&#10;&#10;自動的に生成された説明">
            <a:extLst>
              <a:ext uri="{FF2B5EF4-FFF2-40B4-BE49-F238E27FC236}">
                <a16:creationId xmlns:a16="http://schemas.microsoft.com/office/drawing/2014/main" id="{2E28A1B6-4771-B737-569B-1A278BEA70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37"/>
          <a:stretch/>
        </p:blipFill>
        <p:spPr>
          <a:xfrm>
            <a:off x="2209800" y="1365802"/>
            <a:ext cx="7772400" cy="505995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CC213D6-BB2F-1639-A376-414902C50E27}"/>
              </a:ext>
            </a:extLst>
          </p:cNvPr>
          <p:cNvSpPr txBox="1"/>
          <p:nvPr/>
        </p:nvSpPr>
        <p:spPr>
          <a:xfrm>
            <a:off x="7487916" y="6487307"/>
            <a:ext cx="45512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cds.climate.copernicus.eu</a:t>
            </a:r>
            <a:r>
              <a:rPr lang="en-US" sz="1400" dirty="0"/>
              <a:t>/</a:t>
            </a:r>
            <a:r>
              <a:rPr lang="en-US" sz="1400" dirty="0" err="1"/>
              <a:t>datasets?q</a:t>
            </a:r>
            <a:r>
              <a:rPr lang="en-US" sz="1400" dirty="0"/>
              <a:t>=ERA5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3DB5717-C65A-FC18-FC39-AFEAD0F816C3}"/>
              </a:ext>
            </a:extLst>
          </p:cNvPr>
          <p:cNvSpPr txBox="1"/>
          <p:nvPr/>
        </p:nvSpPr>
        <p:spPr>
          <a:xfrm>
            <a:off x="2343570" y="319362"/>
            <a:ext cx="7638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ECMWFのデータ同化型モデルによる風データ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80C1667-AD4C-4043-92F3-06878B46BFCF}"/>
              </a:ext>
            </a:extLst>
          </p:cNvPr>
          <p:cNvSpPr txBox="1"/>
          <p:nvPr/>
        </p:nvSpPr>
        <p:spPr>
          <a:xfrm>
            <a:off x="4663916" y="904137"/>
            <a:ext cx="2997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35年平均，1000hPa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27B9936-47EB-E8AF-FAE8-3D842DE61013}"/>
              </a:ext>
            </a:extLst>
          </p:cNvPr>
          <p:cNvSpPr txBox="1"/>
          <p:nvPr/>
        </p:nvSpPr>
        <p:spPr>
          <a:xfrm>
            <a:off x="9982200" y="2037522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1/4°格子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7D2FD43-910C-A7A5-424C-FCFA5EFA3F57}"/>
              </a:ext>
            </a:extLst>
          </p:cNvPr>
          <p:cNvSpPr txBox="1"/>
          <p:nvPr/>
        </p:nvSpPr>
        <p:spPr>
          <a:xfrm>
            <a:off x="10280027" y="3769972"/>
            <a:ext cx="1023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10m/s</a:t>
            </a:r>
          </a:p>
        </p:txBody>
      </p:sp>
      <p:pic>
        <p:nvPicPr>
          <p:cNvPr id="9" name="図 8" descr="カレンダー&#10;&#10;自動的に生成された説明">
            <a:extLst>
              <a:ext uri="{FF2B5EF4-FFF2-40B4-BE49-F238E27FC236}">
                <a16:creationId xmlns:a16="http://schemas.microsoft.com/office/drawing/2014/main" id="{BEF0D1C6-E293-F8BB-5653-F720533D07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206" t="85954" b="2766"/>
          <a:stretch/>
        </p:blipFill>
        <p:spPr>
          <a:xfrm>
            <a:off x="10132597" y="3677543"/>
            <a:ext cx="294860" cy="62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25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4F595B86-6B5F-3999-5ADB-A39CE1DD4900}"/>
              </a:ext>
            </a:extLst>
          </p:cNvPr>
          <p:cNvGrpSpPr/>
          <p:nvPr/>
        </p:nvGrpSpPr>
        <p:grpSpPr>
          <a:xfrm>
            <a:off x="503582" y="240520"/>
            <a:ext cx="11184836" cy="1848151"/>
            <a:chOff x="168964" y="982642"/>
            <a:chExt cx="11184836" cy="1848151"/>
          </a:xfrm>
        </p:grpSpPr>
        <p:pic>
          <p:nvPicPr>
            <p:cNvPr id="2" name="図 1" descr="カレンダー&#10;&#10;自動的に生成された説明">
              <a:extLst>
                <a:ext uri="{FF2B5EF4-FFF2-40B4-BE49-F238E27FC236}">
                  <a16:creationId xmlns:a16="http://schemas.microsoft.com/office/drawing/2014/main" id="{C5A5999A-CB00-36C1-7FE4-A1B0442EC3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533" t="68919" r="3239"/>
            <a:stretch/>
          </p:blipFill>
          <p:spPr>
            <a:xfrm>
              <a:off x="168964" y="1115771"/>
              <a:ext cx="5536097" cy="1712015"/>
            </a:xfrm>
            <a:prstGeom prst="rect">
              <a:avLst/>
            </a:prstGeom>
          </p:spPr>
        </p:pic>
        <p:pic>
          <p:nvPicPr>
            <p:cNvPr id="3" name="図 2" descr="カレンダー&#10;&#10;自動的に生成された説明">
              <a:extLst>
                <a:ext uri="{FF2B5EF4-FFF2-40B4-BE49-F238E27FC236}">
                  <a16:creationId xmlns:a16="http://schemas.microsoft.com/office/drawing/2014/main" id="{40960E3B-76C9-1DA3-6B60-49D1776D8F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8138" r="27323" b="60781"/>
            <a:stretch/>
          </p:blipFill>
          <p:spPr>
            <a:xfrm>
              <a:off x="5705061" y="1118778"/>
              <a:ext cx="5648739" cy="1712015"/>
            </a:xfrm>
            <a:prstGeom prst="rect">
              <a:avLst/>
            </a:prstGeom>
          </p:spPr>
        </p:pic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9E4F19D0-D698-E72E-189F-840F60D44CA1}"/>
                </a:ext>
              </a:extLst>
            </p:cNvPr>
            <p:cNvSpPr/>
            <p:nvPr/>
          </p:nvSpPr>
          <p:spPr>
            <a:xfrm>
              <a:off x="832129" y="1112765"/>
              <a:ext cx="654859" cy="189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C3232C9D-010A-9979-8705-D1C7E98A693D}"/>
                </a:ext>
              </a:extLst>
            </p:cNvPr>
            <p:cNvSpPr/>
            <p:nvPr/>
          </p:nvSpPr>
          <p:spPr>
            <a:xfrm>
              <a:off x="2637155" y="1112765"/>
              <a:ext cx="654859" cy="189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5A8416EE-145D-CF64-3607-AFCB00F11C42}"/>
                </a:ext>
              </a:extLst>
            </p:cNvPr>
            <p:cNvSpPr/>
            <p:nvPr/>
          </p:nvSpPr>
          <p:spPr>
            <a:xfrm>
              <a:off x="4474230" y="1114046"/>
              <a:ext cx="654859" cy="189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FA275962-90D9-7421-F2E1-596D546C8C77}"/>
                </a:ext>
              </a:extLst>
            </p:cNvPr>
            <p:cNvSpPr/>
            <p:nvPr/>
          </p:nvSpPr>
          <p:spPr>
            <a:xfrm>
              <a:off x="6521186" y="1142583"/>
              <a:ext cx="654859" cy="189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57E575A0-817E-1E1C-68F3-E211B194CA40}"/>
                </a:ext>
              </a:extLst>
            </p:cNvPr>
            <p:cNvSpPr/>
            <p:nvPr/>
          </p:nvSpPr>
          <p:spPr>
            <a:xfrm>
              <a:off x="8323788" y="1152354"/>
              <a:ext cx="654859" cy="189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AB6D05C-5013-6C0E-5165-E7106C9F1305}"/>
                </a:ext>
              </a:extLst>
            </p:cNvPr>
            <p:cNvSpPr/>
            <p:nvPr/>
          </p:nvSpPr>
          <p:spPr>
            <a:xfrm>
              <a:off x="10186112" y="1143864"/>
              <a:ext cx="654859" cy="189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AE8FCB8B-7911-8D72-1A4A-82B1C3EABC91}"/>
                </a:ext>
              </a:extLst>
            </p:cNvPr>
            <p:cNvSpPr txBox="1"/>
            <p:nvPr/>
          </p:nvSpPr>
          <p:spPr>
            <a:xfrm>
              <a:off x="815009" y="990329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10月</a:t>
              </a: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BBA23718-9935-5A68-B244-911364E6B54D}"/>
                </a:ext>
              </a:extLst>
            </p:cNvPr>
            <p:cNvSpPr txBox="1"/>
            <p:nvPr/>
          </p:nvSpPr>
          <p:spPr>
            <a:xfrm>
              <a:off x="2635821" y="990329"/>
              <a:ext cx="654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11月</a:t>
              </a:r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7D56E79A-75AA-94AF-7C03-2261448CAAD4}"/>
                </a:ext>
              </a:extLst>
            </p:cNvPr>
            <p:cNvSpPr txBox="1"/>
            <p:nvPr/>
          </p:nvSpPr>
          <p:spPr>
            <a:xfrm>
              <a:off x="4511963" y="982642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12月</a:t>
              </a: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7287F28D-250F-9D60-E10C-EB8A6010D142}"/>
                </a:ext>
              </a:extLst>
            </p:cNvPr>
            <p:cNvSpPr txBox="1"/>
            <p:nvPr/>
          </p:nvSpPr>
          <p:spPr>
            <a:xfrm>
              <a:off x="6611705" y="982642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1月</a:t>
              </a: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40D2DF87-8BF2-1547-C332-363AFE2D05E3}"/>
                </a:ext>
              </a:extLst>
            </p:cNvPr>
            <p:cNvSpPr txBox="1"/>
            <p:nvPr/>
          </p:nvSpPr>
          <p:spPr>
            <a:xfrm>
              <a:off x="8443258" y="982642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2月</a:t>
              </a: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F45E60B4-6032-FED9-3370-E5B15FC4DFF7}"/>
                </a:ext>
              </a:extLst>
            </p:cNvPr>
            <p:cNvSpPr txBox="1"/>
            <p:nvPr/>
          </p:nvSpPr>
          <p:spPr>
            <a:xfrm>
              <a:off x="10241671" y="982642"/>
              <a:ext cx="5437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3月</a:t>
              </a: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4280ED1D-A250-F2E6-689F-AA42A3FFB148}"/>
              </a:ext>
            </a:extLst>
          </p:cNvPr>
          <p:cNvGrpSpPr/>
          <p:nvPr/>
        </p:nvGrpSpPr>
        <p:grpSpPr>
          <a:xfrm>
            <a:off x="495022" y="2218793"/>
            <a:ext cx="990594" cy="714065"/>
            <a:chOff x="503582" y="2685118"/>
            <a:chExt cx="990594" cy="714065"/>
          </a:xfrm>
        </p:grpSpPr>
        <p:pic>
          <p:nvPicPr>
            <p:cNvPr id="10" name="図 9" descr="カレンダー&#10;&#10;自動的に生成された説明">
              <a:extLst>
                <a:ext uri="{FF2B5EF4-FFF2-40B4-BE49-F238E27FC236}">
                  <a16:creationId xmlns:a16="http://schemas.microsoft.com/office/drawing/2014/main" id="{0E018E98-5900-8427-0DAA-5A520D6973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5951" t="87036"/>
            <a:stretch/>
          </p:blipFill>
          <p:spPr>
            <a:xfrm>
              <a:off x="503582" y="2685118"/>
              <a:ext cx="314738" cy="714065"/>
            </a:xfrm>
            <a:prstGeom prst="rect">
              <a:avLst/>
            </a:prstGeom>
          </p:spPr>
        </p:pic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066F08A1-7B6D-7D7F-B56B-EEE6D5E4E1F1}"/>
                </a:ext>
              </a:extLst>
            </p:cNvPr>
            <p:cNvSpPr txBox="1"/>
            <p:nvPr/>
          </p:nvSpPr>
          <p:spPr>
            <a:xfrm>
              <a:off x="681133" y="2857484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10m/s</a:t>
              </a:r>
            </a:p>
          </p:txBody>
        </p:sp>
      </p:grpSp>
      <p:pic>
        <p:nvPicPr>
          <p:cNvPr id="21" name="図 20">
            <a:extLst>
              <a:ext uri="{FF2B5EF4-FFF2-40B4-BE49-F238E27FC236}">
                <a16:creationId xmlns:a16="http://schemas.microsoft.com/office/drawing/2014/main" id="{F2CEC6AB-1F4D-986B-A591-B7636FA4D43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250" t="50000" b="152"/>
          <a:stretch/>
        </p:blipFill>
        <p:spPr>
          <a:xfrm>
            <a:off x="4100058" y="3325620"/>
            <a:ext cx="2846265" cy="2887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585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グラフ, 図形, 多角形&#10;&#10;自動的に生成された説明">
            <a:extLst>
              <a:ext uri="{FF2B5EF4-FFF2-40B4-BE49-F238E27FC236}">
                <a16:creationId xmlns:a16="http://schemas.microsoft.com/office/drawing/2014/main" id="{1244B636-237F-7F36-AE5F-C4B2C87143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274" b="60165"/>
          <a:stretch/>
        </p:blipFill>
        <p:spPr>
          <a:xfrm>
            <a:off x="0" y="198781"/>
            <a:ext cx="2766390" cy="2922058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EE66325-F7AA-8F29-AE77-19AB3103EBD7}"/>
              </a:ext>
            </a:extLst>
          </p:cNvPr>
          <p:cNvSpPr txBox="1"/>
          <p:nvPr/>
        </p:nvSpPr>
        <p:spPr>
          <a:xfrm>
            <a:off x="2664230" y="477911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DC6A9DC-0393-BBD0-EF08-3016EB68C86C}"/>
              </a:ext>
            </a:extLst>
          </p:cNvPr>
          <p:cNvSpPr txBox="1"/>
          <p:nvPr/>
        </p:nvSpPr>
        <p:spPr>
          <a:xfrm>
            <a:off x="497500" y="-93608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134815E9-0686-F622-63F1-D78074174245}"/>
              </a:ext>
            </a:extLst>
          </p:cNvPr>
          <p:cNvGrpSpPr/>
          <p:nvPr/>
        </p:nvGrpSpPr>
        <p:grpSpPr>
          <a:xfrm>
            <a:off x="3396418" y="770298"/>
            <a:ext cx="5741504" cy="2115310"/>
            <a:chOff x="4543270" y="390187"/>
            <a:chExt cx="5741504" cy="2115310"/>
          </a:xfrm>
        </p:grpSpPr>
        <p:pic>
          <p:nvPicPr>
            <p:cNvPr id="6" name="図 5" descr="グラフ, 図形, 多角形&#10;&#10;自動的に生成された説明">
              <a:extLst>
                <a:ext uri="{FF2B5EF4-FFF2-40B4-BE49-F238E27FC236}">
                  <a16:creationId xmlns:a16="http://schemas.microsoft.com/office/drawing/2014/main" id="{99D4CCB0-8BDB-D271-27FC-1BE07BB403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129" t="5310" b="58120"/>
            <a:stretch/>
          </p:blipFill>
          <p:spPr>
            <a:xfrm>
              <a:off x="4543270" y="491167"/>
              <a:ext cx="5741504" cy="2014330"/>
            </a:xfrm>
            <a:prstGeom prst="rect">
              <a:avLst/>
            </a:prstGeom>
          </p:spPr>
        </p:pic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0DAB5B87-1940-B87D-96A2-99BF6670F50C}"/>
                </a:ext>
              </a:extLst>
            </p:cNvPr>
            <p:cNvSpPr txBox="1"/>
            <p:nvPr/>
          </p:nvSpPr>
          <p:spPr>
            <a:xfrm>
              <a:off x="4968956" y="390187"/>
              <a:ext cx="26084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latin typeface="Arial" panose="020B0604020202020204" pitchFamily="34" charset="0"/>
                  <a:cs typeface="Arial" panose="020B0604020202020204" pitchFamily="34" charset="0"/>
                </a:rPr>
                <a:t>海面風のx成分季節変化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5FEB3F3A-2E2E-C498-926C-4D69E2C525AA}"/>
                </a:ext>
              </a:extLst>
            </p:cNvPr>
            <p:cNvSpPr txBox="1"/>
            <p:nvPr/>
          </p:nvSpPr>
          <p:spPr>
            <a:xfrm>
              <a:off x="7577362" y="390187"/>
              <a:ext cx="26084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latin typeface="Arial" panose="020B0604020202020204" pitchFamily="34" charset="0"/>
                  <a:cs typeface="Arial" panose="020B0604020202020204" pitchFamily="34" charset="0"/>
                </a:rPr>
                <a:t>海面風のy成分季節変化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251560C-6848-7EB4-CA0A-7EBF1F14B27F}"/>
              </a:ext>
            </a:extLst>
          </p:cNvPr>
          <p:cNvSpPr txBox="1"/>
          <p:nvPr/>
        </p:nvSpPr>
        <p:spPr>
          <a:xfrm>
            <a:off x="1336868" y="3271008"/>
            <a:ext cx="9860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海面風によって，海面風速の5%の表層流が励起されると仮定すると，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66C1FAE2-4FC2-92F5-FDA0-EC3F1D0F701D}"/>
              </a:ext>
            </a:extLst>
          </p:cNvPr>
          <p:cNvSpPr txBox="1"/>
          <p:nvPr/>
        </p:nvSpPr>
        <p:spPr>
          <a:xfrm>
            <a:off x="1175509" y="3970194"/>
            <a:ext cx="2713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海面風に起因する表層流成分の季節変化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図 23" descr="図形, 多角形&#10;&#10;自動的に生成された説明">
            <a:extLst>
              <a:ext uri="{FF2B5EF4-FFF2-40B4-BE49-F238E27FC236}">
                <a16:creationId xmlns:a16="http://schemas.microsoft.com/office/drawing/2014/main" id="{ED1749EB-42AE-9669-7546-970AB52B41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432" t="38736" r="36809" b="32754"/>
          <a:stretch/>
        </p:blipFill>
        <p:spPr>
          <a:xfrm>
            <a:off x="887350" y="4616525"/>
            <a:ext cx="2623930" cy="1570383"/>
          </a:xfrm>
          <a:prstGeom prst="rect">
            <a:avLst/>
          </a:prstGeom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F1E7835B-99C8-1279-5DF2-4DEAF6F9097E}"/>
              </a:ext>
            </a:extLst>
          </p:cNvPr>
          <p:cNvSpPr txBox="1"/>
          <p:nvPr/>
        </p:nvSpPr>
        <p:spPr>
          <a:xfrm rot="16200000">
            <a:off x="302575" y="521704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[cm/s]</a:t>
            </a:r>
          </a:p>
        </p:txBody>
      </p: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57044435-0EED-8405-7BF8-D4AE72B33E0E}"/>
              </a:ext>
            </a:extLst>
          </p:cNvPr>
          <p:cNvGrpSpPr/>
          <p:nvPr/>
        </p:nvGrpSpPr>
        <p:grpSpPr>
          <a:xfrm>
            <a:off x="8236120" y="4533826"/>
            <a:ext cx="2961351" cy="1626471"/>
            <a:chOff x="7470533" y="4506540"/>
            <a:chExt cx="2961351" cy="1626471"/>
          </a:xfrm>
        </p:grpSpPr>
        <p:pic>
          <p:nvPicPr>
            <p:cNvPr id="23" name="図 22" descr="図形, 多角形&#10;&#10;自動的に生成された説明">
              <a:extLst>
                <a:ext uri="{FF2B5EF4-FFF2-40B4-BE49-F238E27FC236}">
                  <a16:creationId xmlns:a16="http://schemas.microsoft.com/office/drawing/2014/main" id="{2504FDE1-DD61-BFB1-A622-B3689D3FD3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0352" t="67373" r="36352" b="3098"/>
            <a:stretch/>
          </p:blipFill>
          <p:spPr>
            <a:xfrm>
              <a:off x="7843960" y="4506540"/>
              <a:ext cx="2587924" cy="1626471"/>
            </a:xfrm>
            <a:prstGeom prst="rect">
              <a:avLst/>
            </a:prstGeom>
          </p:spPr>
        </p:pic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D8AF09F2-0ADC-7009-5D15-DFF5C097D892}"/>
                </a:ext>
              </a:extLst>
            </p:cNvPr>
            <p:cNvSpPr txBox="1"/>
            <p:nvPr/>
          </p:nvSpPr>
          <p:spPr>
            <a:xfrm rot="16200000">
              <a:off x="7344857" y="5051398"/>
              <a:ext cx="6206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[cm]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E54739CF-3A20-8C32-3EE0-09371F762B45}"/>
                  </a:ext>
                </a:extLst>
              </p:cNvPr>
              <p:cNvSpPr txBox="1"/>
              <p:nvPr/>
            </p:nvSpPr>
            <p:spPr>
              <a:xfrm>
                <a:off x="4176963" y="4267751"/>
                <a:ext cx="3761671" cy="306814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海峡幅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=30∗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b="0" i="1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−4</m:t>
                          </m:r>
                        </m:sup>
                      </m:sSup>
                    </m:oMath>
                  </m:oMathPara>
                </a14:m>
                <a:endParaRPr lang="en-US" b="0" i="1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r>
                  <a:rPr lang="en-US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             </a:t>
                </a:r>
                <a:r>
                  <a:rPr lang="ja-JP" altLang="en-US" i="1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　　　</a:t>
                </a:r>
                <a:r>
                  <a:rPr lang="en-US" i="1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g </a:t>
                </a:r>
                <a:r>
                  <a:rPr lang="en-US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= 9.8</a:t>
                </a:r>
                <a:r>
                  <a:rPr lang="ja-JP" altLang="en-US" i="1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　</a:t>
                </a:r>
                <a:r>
                  <a:rPr lang="ja-JP" altLang="en-US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とすると</a:t>
                </a:r>
                <a:r>
                  <a:rPr lang="ja-JP" altLang="en-US" i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，</a:t>
                </a:r>
                <a:endParaRPr lang="en-US" altLang="ja-JP" i="1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endParaRPr lang="en-US" altLang="ja-JP" i="1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r>
                  <a:rPr lang="en-US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励起された表層流による水位差</a:t>
                </a:r>
                <a:endParaRPr lang="en-US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r>
                  <a:rPr lang="en-US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のTAP-MAT方向</a:t>
                </a:r>
                <a:r>
                  <a:rPr lang="en-US" altLang="ja-JP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(-y) </a:t>
                </a:r>
                <a:r>
                  <a:rPr lang="en-US" dirty="0" err="1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成分の季節変化</a:t>
                </a:r>
                <a:endParaRPr lang="en-US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∆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𝜂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𝑓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𝑔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∗∆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∗∆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𝑦</m:t>
                      </m:r>
                      <m:r>
                        <a:rPr lang="ja-JP" alt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　</m:t>
                      </m:r>
                      <m:r>
                        <a:rPr lang="ja-JP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は</m:t>
                      </m:r>
                      <m:r>
                        <a:rPr lang="ja-JP" alt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，</m:t>
                      </m:r>
                    </m:oMath>
                  </m:oMathPara>
                </a14:m>
                <a:endParaRPr lang="en-US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endParaRPr lang="en-US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E54739CF-3A20-8C32-3EE0-09371F762B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6963" y="4267751"/>
                <a:ext cx="3761671" cy="3068148"/>
              </a:xfrm>
              <a:prstGeom prst="rect">
                <a:avLst/>
              </a:prstGeom>
              <a:blipFill>
                <a:blip r:embed="rId5"/>
                <a:stretch>
                  <a:fillRect l="-3704" t="-826" r="-3030" b="-24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FB534A86-F5CF-2E53-C7D3-E4B5DF5DA389}"/>
              </a:ext>
            </a:extLst>
          </p:cNvPr>
          <p:cNvSpPr/>
          <p:nvPr/>
        </p:nvSpPr>
        <p:spPr>
          <a:xfrm>
            <a:off x="4110542" y="4118073"/>
            <a:ext cx="3930215" cy="2594809"/>
          </a:xfrm>
          <a:prstGeom prst="rect">
            <a:avLst/>
          </a:prstGeom>
          <a:noFill/>
          <a:ln w="1206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040E8C08-DEFC-0AA8-E750-5077A2FD8490}"/>
              </a:ext>
            </a:extLst>
          </p:cNvPr>
          <p:cNvSpPr txBox="1"/>
          <p:nvPr/>
        </p:nvSpPr>
        <p:spPr>
          <a:xfrm>
            <a:off x="9137922" y="1400844"/>
            <a:ext cx="24918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MAT-TAPピークの11月は，海面風が表層流を弱めるセンス</a:t>
            </a:r>
          </a:p>
        </p:txBody>
      </p:sp>
    </p:spTree>
    <p:extLst>
      <p:ext uri="{BB962C8B-B14F-4D97-AF65-F5344CB8AC3E}">
        <p14:creationId xmlns:p14="http://schemas.microsoft.com/office/powerpoint/2010/main" val="2085979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図形, 多角形&#10;&#10;自動的に生成された説明">
            <a:extLst>
              <a:ext uri="{FF2B5EF4-FFF2-40B4-BE49-F238E27FC236}">
                <a16:creationId xmlns:a16="http://schemas.microsoft.com/office/drawing/2014/main" id="{95915727-FE28-FA51-7DD3-1F2415F6C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362" t="64058"/>
          <a:stretch/>
        </p:blipFill>
        <p:spPr>
          <a:xfrm>
            <a:off x="2872407" y="3021496"/>
            <a:ext cx="2847689" cy="197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97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116</Words>
  <Application>Microsoft Macintosh PowerPoint</Application>
  <PresentationFormat>ワイド画面</PresentationFormat>
  <Paragraphs>31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游ゴシック</vt:lpstr>
      <vt:lpstr>游ゴシック Light</vt:lpstr>
      <vt:lpstr>Arial</vt:lpstr>
      <vt:lpstr>Cambria Math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Yuta The Idiota</dc:creator>
  <cp:lastModifiedBy>Yuta The Idiota</cp:lastModifiedBy>
  <cp:revision>5</cp:revision>
  <dcterms:created xsi:type="dcterms:W3CDTF">2025-06-16T07:59:40Z</dcterms:created>
  <dcterms:modified xsi:type="dcterms:W3CDTF">2025-06-16T10:29:24Z</dcterms:modified>
</cp:coreProperties>
</file>

<file path=docProps/thumbnail.jpeg>
</file>